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77" r:id="rId5"/>
    <p:sldId id="278" r:id="rId6"/>
    <p:sldId id="260" r:id="rId7"/>
    <p:sldId id="262" r:id="rId8"/>
    <p:sldId id="261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5" r:id="rId19"/>
    <p:sldId id="276" r:id="rId20"/>
    <p:sldId id="28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660"/>
  </p:normalViewPr>
  <p:slideViewPr>
    <p:cSldViewPr>
      <p:cViewPr>
        <p:scale>
          <a:sx n="73" d="100"/>
          <a:sy n="73" d="100"/>
        </p:scale>
        <p:origin x="-346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0" y="3429000"/>
            <a:ext cx="3583051" cy="170216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Логистика управления запасами</a:t>
            </a:r>
            <a:endParaRPr lang="ru-RU" sz="4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822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692696"/>
            <a:ext cx="3024454" cy="85496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XYZ-</a:t>
            </a:r>
            <a:r>
              <a:rPr lang="ru-RU" b="1" dirty="0"/>
              <a:t>анализ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1484784"/>
            <a:ext cx="4248471" cy="504056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b="1" dirty="0"/>
              <a:t>XYZ</a:t>
            </a:r>
            <a:r>
              <a:rPr lang="ru-RU" dirty="0"/>
              <a:t>-анализ позволяет произвести классификацию ресурсов компании в зависимости от характера их потребления и точности прогнозирования изменений в их потребности в течение определенного временного цикла.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2" y="1583223"/>
            <a:ext cx="4107185" cy="2657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55588" y="91369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2">
                    <a:lumMod val="75000"/>
                  </a:schemeClr>
                </a:solidFill>
              </a:rPr>
              <a:t>ABC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и </a:t>
            </a:r>
            <a:r>
              <a:rPr lang="en-US" sz="2400" b="1" dirty="0" smtClean="0">
                <a:solidFill>
                  <a:schemeClr val="bg2">
                    <a:lumMod val="75000"/>
                  </a:schemeClr>
                </a:solidFill>
              </a:rPr>
              <a:t>XYZ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анализ</a:t>
            </a:r>
            <a:endParaRPr lang="ru-RU" sz="24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702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76064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dirty="0"/>
              <a:t>Алгоритм проведения можно представить в четырёх этапах</a:t>
            </a:r>
            <a:r>
              <a:rPr lang="ru-RU" dirty="0" smtClean="0"/>
              <a:t>:</a:t>
            </a:r>
          </a:p>
          <a:p>
            <a:pPr marL="68580" indent="0">
              <a:buNone/>
            </a:pPr>
            <a:endParaRPr lang="ru-RU" dirty="0" smtClean="0"/>
          </a:p>
          <a:p>
            <a:r>
              <a:rPr lang="ru-RU" dirty="0"/>
              <a:t>Определение </a:t>
            </a:r>
            <a:r>
              <a:rPr lang="ru-RU" dirty="0" smtClean="0"/>
              <a:t>коэффициентов вариации</a:t>
            </a:r>
            <a:r>
              <a:rPr lang="ru-RU" dirty="0"/>
              <a:t> для анализируемых </a:t>
            </a:r>
            <a:r>
              <a:rPr lang="ru-RU" dirty="0" smtClean="0"/>
              <a:t>ресурсов</a:t>
            </a:r>
            <a:endParaRPr lang="ru-RU" dirty="0"/>
          </a:p>
          <a:p>
            <a:r>
              <a:rPr lang="ru-RU" dirty="0"/>
              <a:t>Группировка ресурсов в соответствии с возрастанием коэффициента </a:t>
            </a:r>
            <a:r>
              <a:rPr lang="ru-RU" dirty="0" smtClean="0"/>
              <a:t>вариации</a:t>
            </a:r>
            <a:endParaRPr lang="ru-RU" dirty="0"/>
          </a:p>
          <a:p>
            <a:r>
              <a:rPr lang="ru-RU" dirty="0"/>
              <a:t>Распределение по </a:t>
            </a:r>
            <a:r>
              <a:rPr lang="ru-RU" dirty="0" smtClean="0"/>
              <a:t>категориям:</a:t>
            </a:r>
          </a:p>
          <a:p>
            <a:pPr marL="68580" indent="0">
              <a:buNone/>
            </a:pPr>
            <a:r>
              <a:rPr lang="ru-RU" dirty="0" smtClean="0"/>
              <a:t>X(  0-10%) – </a:t>
            </a:r>
            <a:r>
              <a:rPr lang="ru-RU" dirty="0"/>
              <a:t>С</a:t>
            </a:r>
            <a:r>
              <a:rPr lang="ru-RU" dirty="0" smtClean="0"/>
              <a:t>табильное потребление.</a:t>
            </a:r>
          </a:p>
          <a:p>
            <a:pPr marL="68580" indent="0">
              <a:buNone/>
            </a:pPr>
            <a:r>
              <a:rPr lang="ru-RU" dirty="0" smtClean="0"/>
              <a:t>Y(10-25%) – Известные тенденции на спрос.</a:t>
            </a:r>
          </a:p>
          <a:p>
            <a:pPr marL="68580" indent="0">
              <a:buNone/>
            </a:pPr>
            <a:r>
              <a:rPr lang="ru-RU" dirty="0" smtClean="0"/>
              <a:t>Z( 25% + ) – Невозможность прогнозирования.</a:t>
            </a:r>
            <a:endParaRPr lang="ru-RU" dirty="0"/>
          </a:p>
          <a:p>
            <a:r>
              <a:rPr lang="ru-RU" dirty="0"/>
              <a:t>Графическое представление результатов анализа.</a:t>
            </a:r>
          </a:p>
          <a:p>
            <a:pPr marL="6858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955588" y="91369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2">
                    <a:lumMod val="75000"/>
                  </a:schemeClr>
                </a:solidFill>
              </a:rPr>
              <a:t>ABC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и </a:t>
            </a:r>
            <a:r>
              <a:rPr lang="en-US" sz="2400" b="1" dirty="0" smtClean="0">
                <a:solidFill>
                  <a:schemeClr val="bg2">
                    <a:lumMod val="75000"/>
                  </a:schemeClr>
                </a:solidFill>
              </a:rPr>
              <a:t>XYZ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анализ</a:t>
            </a:r>
            <a:endParaRPr lang="ru-RU" sz="24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319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453336"/>
            <a:ext cx="7024744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80920" cy="5688632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b="1" dirty="0" smtClean="0">
                <a:solidFill>
                  <a:schemeClr val="tx1"/>
                </a:solidFill>
              </a:rPr>
              <a:t>Коэффициент вариации</a:t>
            </a:r>
            <a:r>
              <a:rPr lang="ru-RU" dirty="0">
                <a:solidFill>
                  <a:schemeClr val="tx1"/>
                </a:solidFill>
              </a:rPr>
              <a:t> — это </a:t>
            </a:r>
            <a:r>
              <a:rPr lang="ru-RU" dirty="0" smtClean="0">
                <a:solidFill>
                  <a:schemeClr val="tx1"/>
                </a:solidFill>
              </a:rPr>
              <a:t>отношение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среднеквадратичного отклонения</a:t>
            </a:r>
            <a:r>
              <a:rPr lang="ru-RU" dirty="0">
                <a:solidFill>
                  <a:schemeClr val="tx1"/>
                </a:solidFill>
              </a:rPr>
              <a:t> к </a:t>
            </a:r>
            <a:r>
              <a:rPr lang="ru-RU" dirty="0" smtClean="0">
                <a:solidFill>
                  <a:schemeClr val="tx1"/>
                </a:solidFill>
              </a:rPr>
              <a:t>среднеарифметическому значению</a:t>
            </a:r>
            <a:r>
              <a:rPr lang="ru-RU" dirty="0">
                <a:solidFill>
                  <a:schemeClr val="tx1"/>
                </a:solidFill>
              </a:rPr>
              <a:t> измеряемых значений ресурса.</a:t>
            </a:r>
          </a:p>
          <a:p>
            <a:pPr marL="68580" indent="0">
              <a:buNone/>
            </a:pPr>
            <a:r>
              <a:rPr lang="ru-RU" dirty="0">
                <a:solidFill>
                  <a:schemeClr val="tx1"/>
                </a:solidFill>
              </a:rPr>
              <a:t>Рассчитывается по формуле:</a:t>
            </a:r>
          </a:p>
          <a:p>
            <a:pPr marL="68580" indent="0">
              <a:buNone/>
            </a:pPr>
            <a:endParaRPr lang="ru-RU" dirty="0" smtClean="0"/>
          </a:p>
          <a:p>
            <a:pPr marL="68580" indent="0">
              <a:buNone/>
            </a:pPr>
            <a:endParaRPr lang="ru-RU" dirty="0" smtClean="0"/>
          </a:p>
          <a:p>
            <a:pPr marL="68580" indent="0">
              <a:buNone/>
            </a:pPr>
            <a:r>
              <a:rPr lang="ru-RU" dirty="0"/>
              <a:t>г</a:t>
            </a:r>
            <a:r>
              <a:rPr lang="ru-RU" dirty="0" smtClean="0"/>
              <a:t>де:</a:t>
            </a:r>
            <a:endParaRPr lang="ru-RU" dirty="0"/>
          </a:p>
          <a:p>
            <a:r>
              <a:rPr lang="en-US" dirty="0" smtClean="0"/>
              <a:t>V -</a:t>
            </a:r>
            <a:r>
              <a:rPr lang="ru-RU" dirty="0"/>
              <a:t> коэффициент вариации</a:t>
            </a:r>
          </a:p>
          <a:p>
            <a:r>
              <a:rPr lang="en-US" dirty="0" smtClean="0"/>
              <a:t>O - </a:t>
            </a:r>
            <a:r>
              <a:rPr lang="ru-RU" dirty="0" smtClean="0"/>
              <a:t>среднеквадратичное </a:t>
            </a:r>
            <a:r>
              <a:rPr lang="ru-RU" dirty="0"/>
              <a:t>отклонение</a:t>
            </a:r>
          </a:p>
          <a:p>
            <a:r>
              <a:rPr lang="en-US" dirty="0" smtClean="0"/>
              <a:t>X</a:t>
            </a:r>
            <a:r>
              <a:rPr lang="ru-RU" dirty="0"/>
              <a:t> </a:t>
            </a:r>
            <a:r>
              <a:rPr lang="en-US" dirty="0" smtClean="0"/>
              <a:t>- </a:t>
            </a:r>
            <a:r>
              <a:rPr lang="ru-RU" dirty="0" smtClean="0"/>
              <a:t>среднеарифметическое</a:t>
            </a:r>
            <a:endParaRPr lang="ru-RU" dirty="0"/>
          </a:p>
          <a:p>
            <a:r>
              <a:rPr lang="en-US" dirty="0" smtClean="0"/>
              <a:t>X</a:t>
            </a:r>
            <a:r>
              <a:rPr lang="en-US" sz="1800" dirty="0" smtClean="0"/>
              <a:t>i</a:t>
            </a:r>
            <a:r>
              <a:rPr lang="en-US" dirty="0" smtClean="0"/>
              <a:t> - </a:t>
            </a:r>
            <a:r>
              <a:rPr lang="ru-RU" dirty="0" smtClean="0"/>
              <a:t>i-тое </a:t>
            </a:r>
            <a:r>
              <a:rPr lang="ru-RU" dirty="0"/>
              <a:t>значение статистического ряда</a:t>
            </a:r>
          </a:p>
          <a:p>
            <a:r>
              <a:rPr lang="en-US" sz="3200" dirty="0" smtClean="0"/>
              <a:t>n - </a:t>
            </a:r>
            <a:r>
              <a:rPr lang="ru-RU" dirty="0" smtClean="0"/>
              <a:t>количество </a:t>
            </a:r>
            <a:r>
              <a:rPr lang="ru-RU" dirty="0"/>
              <a:t>значений в статическом ряде</a:t>
            </a: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52936"/>
            <a:ext cx="4514850" cy="695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955588" y="91369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2">
                    <a:lumMod val="75000"/>
                  </a:schemeClr>
                </a:solidFill>
              </a:rPr>
              <a:t>ABC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и </a:t>
            </a:r>
            <a:r>
              <a:rPr lang="en-US" sz="2400" b="1" dirty="0" smtClean="0">
                <a:solidFill>
                  <a:schemeClr val="bg2">
                    <a:lumMod val="75000"/>
                  </a:schemeClr>
                </a:solidFill>
              </a:rPr>
              <a:t>XYZ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анализ</a:t>
            </a:r>
            <a:endParaRPr lang="ru-RU" sz="24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986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08912" cy="71095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Система управления запасами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546" y="1628800"/>
            <a:ext cx="7956885" cy="2736304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b="1" dirty="0"/>
              <a:t>Система управления запасами </a:t>
            </a:r>
            <a:r>
              <a:rPr lang="ru-RU" dirty="0"/>
              <a:t>- это комплекс мероприятий по созданию и пополнению запасов, организации непрерывного контроля и оперативного </a:t>
            </a:r>
            <a:r>
              <a:rPr lang="ru-RU" dirty="0" smtClean="0"/>
              <a:t>планирование поставок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572000" y="91369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2">
                    <a:lumMod val="75000"/>
                  </a:schemeClr>
                </a:solidFill>
              </a:rPr>
              <a:t>У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правление 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</a:rPr>
              <a:t>запасами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63240" y="3717032"/>
            <a:ext cx="5676923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1794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764704"/>
            <a:ext cx="6072219" cy="576064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dirty="0"/>
              <a:t>Главный механизм системы управления запасами, который необходимо внедрить в работу всех элементов, состоит в реализации принципа обратной связи. </a:t>
            </a:r>
            <a:r>
              <a:rPr lang="ru-RU" dirty="0" smtClean="0"/>
              <a:t>и </a:t>
            </a:r>
            <a:r>
              <a:rPr lang="ru-RU" dirty="0"/>
              <a:t>оценивает результативность ее </a:t>
            </a:r>
            <a:r>
              <a:rPr lang="ru-RU" dirty="0" smtClean="0"/>
              <a:t>функционирования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65172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2">
                    <a:lumMod val="75000"/>
                  </a:schemeClr>
                </a:solidFill>
              </a:rPr>
              <a:t>У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правление 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</a:rPr>
              <a:t>запасами</a:t>
            </a:r>
          </a:p>
        </p:txBody>
      </p:sp>
      <p:pic>
        <p:nvPicPr>
          <p:cNvPr id="6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2473" y="3933056"/>
            <a:ext cx="3564395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425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6777317" cy="3508977"/>
          </a:xfrm>
        </p:spPr>
        <p:txBody>
          <a:bodyPr/>
          <a:lstStyle/>
          <a:p>
            <a:pPr marL="68580" indent="0">
              <a:buNone/>
            </a:pPr>
            <a:r>
              <a:rPr lang="ru-RU" dirty="0"/>
              <a:t>Суть этого принципа заключается в том, что если руководящее звено системы оказывает управляющее воздействие на ее рабочий элемент, то в системе должна существовать «обратная связь», которая обеспечивает поступление данных о новом состоянии всей системы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561495" y="4149080"/>
            <a:ext cx="2108407" cy="4499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Администрация</a:t>
            </a: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982655" y="4131212"/>
            <a:ext cx="1224136" cy="4320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+mj-lt"/>
                <a:cs typeface="Arial" pitchFamily="34" charset="0"/>
              </a:rPr>
              <a:t>Технолог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4496882" y="4149080"/>
            <a:ext cx="1901480" cy="4320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rPr>
              <a:t>Кладовщики 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6695757" y="4149080"/>
            <a:ext cx="1656184" cy="44991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+mj-lt"/>
                <a:cs typeface="Arial" pitchFamily="34" charset="0"/>
              </a:rPr>
              <a:t>Грузчики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696861" y="4201372"/>
            <a:ext cx="28579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232811" y="4187580"/>
            <a:ext cx="28579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411595" y="4194476"/>
            <a:ext cx="28579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2669902" y="4585494"/>
            <a:ext cx="31275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4184128" y="4581128"/>
            <a:ext cx="31275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6398115" y="4598996"/>
            <a:ext cx="312754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539984" y="91369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2">
                    <a:lumMod val="75000"/>
                  </a:schemeClr>
                </a:solidFill>
              </a:rPr>
              <a:t>У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правление 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</a:rPr>
              <a:t>запасами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190704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7024744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Системы управления: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276872"/>
            <a:ext cx="6777317" cy="3508977"/>
          </a:xfrm>
        </p:spPr>
        <p:txBody>
          <a:bodyPr>
            <a:normAutofit/>
          </a:bodyPr>
          <a:lstStyle/>
          <a:p>
            <a:r>
              <a:rPr lang="en-US" dirty="0" smtClean="0"/>
              <a:t>MRP-1</a:t>
            </a:r>
            <a:endParaRPr lang="ru-RU" dirty="0" smtClean="0"/>
          </a:p>
          <a:p>
            <a:r>
              <a:rPr lang="en-US" dirty="0" smtClean="0"/>
              <a:t>MRP-2</a:t>
            </a:r>
            <a:endParaRPr lang="ru-RU" dirty="0" smtClean="0"/>
          </a:p>
          <a:p>
            <a:r>
              <a:rPr lang="en-US" dirty="0" smtClean="0"/>
              <a:t>JIT(</a:t>
            </a:r>
            <a:r>
              <a:rPr lang="ru-RU" dirty="0" smtClean="0"/>
              <a:t>Точно в срок)</a:t>
            </a:r>
            <a:endParaRPr lang="ru-RU" dirty="0"/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2" y="2276872"/>
            <a:ext cx="4189883" cy="41898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55588" y="91369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2">
                    <a:lumMod val="75000"/>
                  </a:schemeClr>
                </a:solidFill>
              </a:rPr>
              <a:t>Управление запасами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160877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MRP-1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С ней производятся </a:t>
            </a:r>
            <a:r>
              <a:rPr lang="ru-RU" dirty="0"/>
              <a:t>обработка и корректировка информации о приходе, движении и расходе материалов (сырья, комплектующих), учет запасов по месту их хранения, </a:t>
            </a:r>
            <a:r>
              <a:rPr lang="ru-RU" dirty="0" smtClean="0"/>
              <a:t>выбор </a:t>
            </a:r>
            <a:r>
              <a:rPr lang="ru-RU" dirty="0"/>
              <a:t>стратегий пополнения и контроля уровня запасов по каждой позиции </a:t>
            </a:r>
            <a:r>
              <a:rPr lang="ru-RU" dirty="0" smtClean="0"/>
              <a:t>номенклатуры </a:t>
            </a:r>
            <a:r>
              <a:rPr lang="ru-RU" dirty="0"/>
              <a:t>сырья и материалов, контроль скорости </a:t>
            </a:r>
            <a:r>
              <a:rPr lang="ru-RU" dirty="0" smtClean="0"/>
              <a:t>оборачиваемости запасов.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955588" y="91369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2">
                    <a:lumMod val="75000"/>
                  </a:schemeClr>
                </a:solidFill>
              </a:rPr>
              <a:t>Управление запасами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299592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MRP-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У</a:t>
            </a:r>
            <a:r>
              <a:rPr lang="ru-RU" dirty="0" smtClean="0"/>
              <a:t>совершенствованная система </a:t>
            </a:r>
            <a:r>
              <a:rPr lang="ru-RU" dirty="0"/>
              <a:t>планирования потребностей в материалах и отличается от системы MRP-1 в первую очередь номенклатурой выполняемых функций. В ней объединены производственное, финансовое планирование и логистические операции.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955588" y="107340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2">
                    <a:lumMod val="75000"/>
                  </a:schemeClr>
                </a:solidFill>
              </a:rPr>
              <a:t>Управление запасами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261991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JIT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В концепции «Точно-в-срок» исключаются требования к наличию минимума запасов - ресурсы должны поступать по мере появления потребностей производства.</a:t>
            </a:r>
          </a:p>
          <a:p>
            <a:r>
              <a:rPr lang="ru-RU" dirty="0"/>
              <a:t>Э</a:t>
            </a:r>
            <a:r>
              <a:rPr lang="ru-RU" dirty="0" smtClean="0"/>
              <a:t>то современная </a:t>
            </a:r>
            <a:r>
              <a:rPr lang="ru-RU" dirty="0"/>
              <a:t>концепция построения логистической системы в </a:t>
            </a:r>
            <a:r>
              <a:rPr lang="ru-RU" dirty="0" smtClean="0"/>
              <a:t>производстве, снабжении</a:t>
            </a:r>
            <a:r>
              <a:rPr lang="ru-RU" dirty="0"/>
              <a:t> и дистрибьюции, основанная на синхронизации процессов доставки материальных ресурсов и готовой продукции в необходимых количествах к </a:t>
            </a:r>
            <a:r>
              <a:rPr lang="ru-RU" dirty="0" smtClean="0"/>
              <a:t>нужному времени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955588" y="91369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2">
                    <a:lumMod val="75000"/>
                  </a:schemeClr>
                </a:solidFill>
              </a:rPr>
              <a:t>Управление запасами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302339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4824536" cy="5461992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b="1" dirty="0"/>
              <a:t>Материальный запас </a:t>
            </a:r>
            <a:r>
              <a:rPr lang="ru-RU" dirty="0"/>
              <a:t>— </a:t>
            </a:r>
            <a:r>
              <a:rPr lang="ru-RU" dirty="0" smtClean="0"/>
              <a:t>это материальная </a:t>
            </a:r>
            <a:r>
              <a:rPr lang="ru-RU" dirty="0"/>
              <a:t>продукция, изделия народного потребления, ожидающие </a:t>
            </a:r>
            <a:r>
              <a:rPr lang="ru-RU" dirty="0" smtClean="0"/>
              <a:t>вступления в процесс:</a:t>
            </a:r>
          </a:p>
          <a:p>
            <a:pPr marL="68580" indent="0">
              <a:buNone/>
            </a:pPr>
            <a:endParaRPr lang="ru-RU" dirty="0" smtClean="0"/>
          </a:p>
          <a:p>
            <a:r>
              <a:rPr lang="ru-RU" dirty="0" smtClean="0"/>
              <a:t>производственного потребления</a:t>
            </a:r>
            <a:endParaRPr lang="ru-RU" dirty="0"/>
          </a:p>
          <a:p>
            <a:r>
              <a:rPr lang="ru-RU" dirty="0" smtClean="0"/>
              <a:t>продажи</a:t>
            </a:r>
            <a:endParaRPr lang="ru-RU" dirty="0"/>
          </a:p>
          <a:p>
            <a:r>
              <a:rPr lang="ru-RU" dirty="0" smtClean="0"/>
              <a:t>личного потребления</a:t>
            </a:r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716016" y="65242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Основные понятия</a:t>
            </a:r>
            <a:endParaRPr lang="ru-RU" sz="2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90759" y="2780928"/>
            <a:ext cx="348615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6323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59628" y="620688"/>
            <a:ext cx="7024744" cy="1143000"/>
          </a:xfrm>
        </p:spPr>
        <p:txBody>
          <a:bodyPr/>
          <a:lstStyle/>
          <a:p>
            <a:pPr algn="ctr" eaLnBrk="1" hangingPunct="1"/>
            <a:r>
              <a:rPr lang="ru-RU" alt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Сравнение двух основных моделей управления запасами</a:t>
            </a:r>
            <a:r>
              <a:rPr lang="ru-RU" alt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graphicFrame>
        <p:nvGraphicFramePr>
          <p:cNvPr id="52289" name="Group 65"/>
          <p:cNvGraphicFramePr>
            <a:graphicFrameLocks noGrp="1"/>
          </p:cNvGraphicFramePr>
          <p:nvPr/>
        </p:nvGraphicFramePr>
        <p:xfrm>
          <a:off x="755650" y="1916113"/>
          <a:ext cx="7632700" cy="3932237"/>
        </p:xfrm>
        <a:graphic>
          <a:graphicData uri="http://schemas.openxmlformats.org/drawingml/2006/table">
            <a:tbl>
              <a:tblPr/>
              <a:tblGrid>
                <a:gridCol w="2543175"/>
                <a:gridCol w="2544763"/>
                <a:gridCol w="2544762"/>
              </a:tblGrid>
              <a:tr h="3962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</a:tr>
              <a:tr h="192039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 с фиксированным размером заказа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Меньший уровень максимально желательного запаса.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Экономия затрат на содержание запасов на складе.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 постоянный контроль наличия запасов на складе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557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 с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фиксированным 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интервалом времени между заказами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постоянного контроля наличия запасов на складе.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6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2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1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5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 максимально желательного запаса.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затрат на содержание запасов.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357" name="Rectangle 62"/>
          <p:cNvSpPr>
            <a:spLocks noChangeArrowheads="1"/>
          </p:cNvSpPr>
          <p:nvPr/>
        </p:nvSpPr>
        <p:spPr bwMode="auto">
          <a:xfrm>
            <a:off x="0" y="46910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ru-RU" altLang="ru-RU" sz="1800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04048" y="116632"/>
            <a:ext cx="31245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chemeClr val="bg2">
                    <a:lumMod val="75000"/>
                  </a:schemeClr>
                </a:solidFill>
              </a:rPr>
              <a:t>Управление запасами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337790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764704"/>
            <a:ext cx="5760640" cy="5688632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b="1" dirty="0"/>
              <a:t>С</a:t>
            </a:r>
            <a:r>
              <a:rPr lang="ru-RU" b="1" dirty="0" smtClean="0"/>
              <a:t>одержание </a:t>
            </a:r>
            <a:r>
              <a:rPr lang="ru-RU" b="1" dirty="0"/>
              <a:t>запасов </a:t>
            </a:r>
            <a:r>
              <a:rPr lang="ru-RU" dirty="0"/>
              <a:t>— один из наиболее существенных факторов, определяющих целесообразность сокращения </a:t>
            </a:r>
            <a:r>
              <a:rPr lang="ru-RU" dirty="0" smtClean="0"/>
              <a:t>запасов.</a:t>
            </a:r>
            <a:endParaRPr lang="ru-RU" dirty="0" smtClean="0"/>
          </a:p>
          <a:p>
            <a:pPr marL="68580" indent="0">
              <a:buNone/>
            </a:pPr>
            <a:endParaRPr lang="ru-RU" dirty="0"/>
          </a:p>
          <a:p>
            <a:pPr marL="68580" indent="0">
              <a:buNone/>
            </a:pPr>
            <a:r>
              <a:rPr lang="ru-RU" dirty="0"/>
              <a:t>Несмотря на то, что содержание запасов сопряжено с определенными затратами, предприниматели вынуждены их создавать, так как отсутствие запасов может привести к еще большей потере прибыли.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3371" y="2800644"/>
            <a:ext cx="2647950" cy="27527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6771" y="1844824"/>
            <a:ext cx="1581150" cy="1104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55588" y="91369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Основные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понятия</a:t>
            </a:r>
            <a:endParaRPr lang="ru-RU" sz="24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159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09441" y="578297"/>
            <a:ext cx="7024744" cy="1143000"/>
          </a:xfrm>
        </p:spPr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Функции запасов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2420888"/>
            <a:ext cx="8027988" cy="2088232"/>
          </a:xfrm>
        </p:spPr>
        <p:txBody>
          <a:bodyPr/>
          <a:lstStyle/>
          <a:p>
            <a:pPr eaLnBrk="1" hangingPunct="1"/>
            <a:r>
              <a:rPr lang="ru-RU" altLang="ru-RU" b="1" dirty="0" smtClean="0"/>
              <a:t>географическая специализация</a:t>
            </a:r>
          </a:p>
          <a:p>
            <a:pPr eaLnBrk="1" hangingPunct="1"/>
            <a:r>
              <a:rPr lang="ru-RU" altLang="ru-RU" b="1" dirty="0" smtClean="0"/>
              <a:t>консолидация ресурсов</a:t>
            </a:r>
          </a:p>
          <a:p>
            <a:pPr eaLnBrk="1" hangingPunct="1"/>
            <a:r>
              <a:rPr lang="ru-RU" altLang="ru-RU" b="1" dirty="0" smtClean="0"/>
              <a:t>уравновешивание спроса и предложения</a:t>
            </a:r>
          </a:p>
          <a:p>
            <a:pPr eaLnBrk="1" hangingPunct="1"/>
            <a:r>
              <a:rPr lang="ru-RU" altLang="ru-RU" b="1" dirty="0" smtClean="0"/>
              <a:t>защита от неопределенности</a:t>
            </a:r>
            <a:r>
              <a:rPr lang="ru-RU" altLang="ru-RU" dirty="0" smtClean="0"/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12243" y="116632"/>
            <a:ext cx="34563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2">
                    <a:lumMod val="75000"/>
                  </a:schemeClr>
                </a:solidFill>
              </a:rPr>
              <a:t>Основные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</a:rPr>
              <a:t>понятия</a:t>
            </a:r>
          </a:p>
        </p:txBody>
      </p:sp>
    </p:spTree>
    <p:extLst>
      <p:ext uri="{BB962C8B-B14F-4D97-AF65-F5344CB8AC3E}">
        <p14:creationId xmlns:p14="http://schemas.microsoft.com/office/powerpoint/2010/main" xmlns="" val="291942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Место логистики запасов в логистической системе предприятия</a:t>
            </a:r>
          </a:p>
        </p:txBody>
      </p:sp>
      <p:pic>
        <p:nvPicPr>
          <p:cNvPr id="5123" name="Picture 36" descr="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49500"/>
            <a:ext cx="8436297" cy="3239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60032" y="56997"/>
            <a:ext cx="31261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2">
                    <a:lumMod val="75000"/>
                  </a:schemeClr>
                </a:solidFill>
              </a:rPr>
              <a:t>Основные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</a:rPr>
              <a:t>понятия</a:t>
            </a:r>
          </a:p>
        </p:txBody>
      </p:sp>
    </p:spTree>
    <p:extLst>
      <p:ext uri="{BB962C8B-B14F-4D97-AF65-F5344CB8AC3E}">
        <p14:creationId xmlns:p14="http://schemas.microsoft.com/office/powerpoint/2010/main" xmlns="" val="239799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692696"/>
            <a:ext cx="3816542" cy="54186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Виды запасов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136904" cy="5184576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Производственные(Сырьё):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Товарные(Готовая продукция):</a:t>
            </a:r>
          </a:p>
          <a:p>
            <a:endParaRPr lang="ru-RU" dirty="0"/>
          </a:p>
          <a:p>
            <a:pPr marL="68580" indent="0">
              <a:buNone/>
            </a:pPr>
            <a:endParaRPr lang="ru-RU" dirty="0" smtClean="0"/>
          </a:p>
          <a:p>
            <a:pPr marL="68580" indent="0">
              <a:buNone/>
            </a:pPr>
            <a:endParaRPr lang="ru-RU" dirty="0"/>
          </a:p>
          <a:p>
            <a:pPr marL="68580" indent="0">
              <a:buNone/>
            </a:pPr>
            <a:endParaRPr lang="ru-RU" dirty="0"/>
          </a:p>
          <a:p>
            <a:pPr marL="68580" indent="0">
              <a:buNone/>
            </a:pPr>
            <a:r>
              <a:rPr lang="ru-RU" dirty="0" smtClean="0"/>
              <a:t>Каждый из этих запасов делится на текущий и страховой.</a:t>
            </a: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05064"/>
            <a:ext cx="3024336" cy="17225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0773" y="1641554"/>
            <a:ext cx="2781974" cy="20638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55588" y="91369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Основные понятия</a:t>
            </a:r>
            <a:endParaRPr lang="ru-RU" sz="24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954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08912" cy="5688632"/>
          </a:xfrm>
        </p:spPr>
        <p:txBody>
          <a:bodyPr/>
          <a:lstStyle/>
          <a:p>
            <a:pPr marL="68580" indent="0">
              <a:buNone/>
            </a:pPr>
            <a:r>
              <a:rPr lang="ru-RU" b="1" i="1" dirty="0" smtClean="0"/>
              <a:t>  Запасы </a:t>
            </a:r>
            <a:r>
              <a:rPr lang="ru-RU" b="1" i="1" dirty="0"/>
              <a:t>текущие</a:t>
            </a:r>
            <a:r>
              <a:rPr lang="ru-RU" dirty="0"/>
              <a:t> </a:t>
            </a:r>
            <a:r>
              <a:rPr lang="ru-RU" dirty="0" smtClean="0"/>
              <a:t>— </a:t>
            </a:r>
            <a:r>
              <a:rPr lang="ru-RU" dirty="0"/>
              <a:t>э</a:t>
            </a:r>
            <a:r>
              <a:rPr lang="ru-RU" dirty="0" smtClean="0"/>
              <a:t>та </a:t>
            </a:r>
            <a:r>
              <a:rPr lang="ru-RU" dirty="0"/>
              <a:t>категория запасов обеспечивает непрерывность производственного или торгового процесса между очередными </a:t>
            </a:r>
            <a:r>
              <a:rPr lang="ru-RU" dirty="0" smtClean="0"/>
              <a:t>поставками во избежание простоев.</a:t>
            </a:r>
          </a:p>
          <a:p>
            <a:pPr marL="68580" indent="0">
              <a:buNone/>
            </a:pPr>
            <a:endParaRPr lang="ru-RU" dirty="0"/>
          </a:p>
          <a:p>
            <a:pPr marL="68580" indent="0">
              <a:buNone/>
            </a:pPr>
            <a:endParaRPr lang="ru-RU" b="1" i="1" dirty="0" smtClean="0"/>
          </a:p>
          <a:p>
            <a:pPr marL="68580" indent="0">
              <a:buNone/>
            </a:pPr>
            <a:r>
              <a:rPr lang="ru-RU" b="1" i="1" dirty="0" smtClean="0"/>
              <a:t>  Запасы </a:t>
            </a:r>
            <a:r>
              <a:rPr lang="ru-RU" b="1" i="1" dirty="0"/>
              <a:t>страховые</a:t>
            </a:r>
            <a:r>
              <a:rPr lang="ru-RU" dirty="0"/>
              <a:t> — предназначены для непрерывного обеспечения материалами или товарами производственного или торгового процесса в случае различных непредвиденных </a:t>
            </a:r>
            <a:r>
              <a:rPr lang="ru-RU" dirty="0" smtClean="0"/>
              <a:t>обстоятельств(Перебои в работе поставщика).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955588" y="91369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Основные понятия</a:t>
            </a:r>
            <a:endParaRPr lang="ru-RU" sz="24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48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908720"/>
            <a:ext cx="5208124" cy="792088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ABC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анализ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33328"/>
            <a:ext cx="6777317" cy="3508977"/>
          </a:xfrm>
        </p:spPr>
        <p:txBody>
          <a:bodyPr/>
          <a:lstStyle/>
          <a:p>
            <a:pPr marL="68580" indent="0">
              <a:buNone/>
            </a:pPr>
            <a:r>
              <a:rPr lang="ru-RU" dirty="0"/>
              <a:t>Идея анализа </a:t>
            </a:r>
            <a:r>
              <a:rPr lang="ru-RU" i="1" dirty="0"/>
              <a:t>АВС </a:t>
            </a:r>
            <a:r>
              <a:rPr lang="ru-RU" dirty="0"/>
              <a:t>состоит в том, чтобы из всего </a:t>
            </a:r>
            <a:r>
              <a:rPr lang="ru-RU" dirty="0" smtClean="0"/>
              <a:t>множества </a:t>
            </a:r>
            <a:r>
              <a:rPr lang="ru-RU" dirty="0"/>
              <a:t>однотипных объектов </a:t>
            </a:r>
            <a:r>
              <a:rPr lang="ru-RU" dirty="0" smtClean="0"/>
              <a:t>выделить группы, наиболее </a:t>
            </a:r>
            <a:r>
              <a:rPr lang="ru-RU" dirty="0"/>
              <a:t>значимые с точки зрения </a:t>
            </a:r>
            <a:r>
              <a:rPr lang="ru-RU" dirty="0" smtClean="0"/>
              <a:t>обозначенной цели.</a:t>
            </a:r>
          </a:p>
          <a:p>
            <a:pPr marL="68580" indent="0">
              <a:buNone/>
            </a:pPr>
            <a:r>
              <a:rPr lang="ru-RU" dirty="0" smtClean="0"/>
              <a:t>Таких </a:t>
            </a:r>
            <a:r>
              <a:rPr lang="ru-RU" dirty="0"/>
              <a:t>объектов, как </a:t>
            </a:r>
            <a:r>
              <a:rPr lang="ru-RU" dirty="0" smtClean="0"/>
              <a:t>правило</a:t>
            </a:r>
            <a:r>
              <a:rPr lang="ru-RU" dirty="0"/>
              <a:t>, немного, и именно на них необходимо сосредоточить </a:t>
            </a:r>
            <a:r>
              <a:rPr lang="ru-RU" dirty="0" smtClean="0"/>
              <a:t>внимание.</a:t>
            </a:r>
            <a:endParaRPr lang="ru-RU" dirty="0"/>
          </a:p>
          <a:p>
            <a:pPr marL="68580" indent="0"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955588" y="91369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2">
                    <a:lumMod val="75000"/>
                  </a:schemeClr>
                </a:solidFill>
              </a:rPr>
              <a:t>ABC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и </a:t>
            </a:r>
            <a:r>
              <a:rPr lang="en-US" sz="2400" b="1" dirty="0" smtClean="0">
                <a:solidFill>
                  <a:schemeClr val="bg2">
                    <a:lumMod val="75000"/>
                  </a:schemeClr>
                </a:solidFill>
              </a:rPr>
              <a:t>XYZ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анализ</a:t>
            </a:r>
            <a:endParaRPr lang="ru-RU" sz="2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27868"/>
            <a:ext cx="3876675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4388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6777317" cy="3508977"/>
          </a:xfrm>
        </p:spPr>
        <p:txBody>
          <a:bodyPr/>
          <a:lstStyle/>
          <a:p>
            <a:pPr marL="68580" indent="0">
              <a:buNone/>
            </a:pPr>
            <a:r>
              <a:rPr lang="ru-RU" dirty="0"/>
              <a:t>Этот </a:t>
            </a:r>
            <a:r>
              <a:rPr lang="ru-RU" dirty="0" smtClean="0"/>
              <a:t>анализ</a:t>
            </a:r>
            <a:r>
              <a:rPr lang="ru-RU" dirty="0"/>
              <a:t> является одним из методов рационализации и может применяться в сфере деятельности любого предприятия. </a:t>
            </a:r>
            <a:endParaRPr lang="ru-RU" dirty="0" smtClean="0"/>
          </a:p>
          <a:p>
            <a:pPr marL="68580" indent="0">
              <a:buNone/>
            </a:pPr>
            <a:r>
              <a:rPr lang="ru-RU" dirty="0" smtClean="0"/>
              <a:t>В </a:t>
            </a:r>
            <a:r>
              <a:rPr lang="ru-RU" dirty="0"/>
              <a:t>его основе лежит принцип Парето — </a:t>
            </a:r>
            <a:endParaRPr lang="ru-RU" dirty="0" smtClean="0"/>
          </a:p>
          <a:p>
            <a:pPr marL="68580" indent="0">
              <a:buNone/>
            </a:pPr>
            <a:r>
              <a:rPr lang="ru-RU" dirty="0" smtClean="0"/>
              <a:t>20 </a:t>
            </a:r>
            <a:r>
              <a:rPr lang="ru-RU" dirty="0"/>
              <a:t>% всех товаров дают 80 % оборота.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356992"/>
            <a:ext cx="529163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55588" y="91369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2">
                    <a:lumMod val="75000"/>
                  </a:schemeClr>
                </a:solidFill>
              </a:rPr>
              <a:t>ABC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и </a:t>
            </a:r>
            <a:r>
              <a:rPr lang="en-US" sz="2400" b="1" dirty="0" smtClean="0">
                <a:solidFill>
                  <a:schemeClr val="bg2">
                    <a:lumMod val="75000"/>
                  </a:schemeClr>
                </a:solidFill>
              </a:rPr>
              <a:t>XYZ </a:t>
            </a:r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</a:rPr>
              <a:t>анализ</a:t>
            </a:r>
            <a:endParaRPr lang="ru-RU" sz="2400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568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632</TotalTime>
  <Words>503</Words>
  <Application>Microsoft Office PowerPoint</Application>
  <PresentationFormat>Экран (4:3)</PresentationFormat>
  <Paragraphs>109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Остин</vt:lpstr>
      <vt:lpstr>Логистика управления запасами</vt:lpstr>
      <vt:lpstr>Слайд 2</vt:lpstr>
      <vt:lpstr>Слайд 3</vt:lpstr>
      <vt:lpstr>Функции запасов</vt:lpstr>
      <vt:lpstr>Место логистики запасов в логистической системе предприятия</vt:lpstr>
      <vt:lpstr>Виды запасов</vt:lpstr>
      <vt:lpstr>Слайд 7</vt:lpstr>
      <vt:lpstr>ABC анализ</vt:lpstr>
      <vt:lpstr>Слайд 9</vt:lpstr>
      <vt:lpstr>XYZ-анализ</vt:lpstr>
      <vt:lpstr>Слайд 11</vt:lpstr>
      <vt:lpstr>Слайд 12</vt:lpstr>
      <vt:lpstr>Система управления запасами</vt:lpstr>
      <vt:lpstr>Слайд 14</vt:lpstr>
      <vt:lpstr>Слайд 15</vt:lpstr>
      <vt:lpstr>Системы управления:</vt:lpstr>
      <vt:lpstr>MRP-1</vt:lpstr>
      <vt:lpstr>MRP-2</vt:lpstr>
      <vt:lpstr>  JIT</vt:lpstr>
      <vt:lpstr>Сравнение двух основных моделей управления запасами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Логистика управления запасами</dc:title>
  <dc:creator>Дмитрий</dc:creator>
  <cp:lastModifiedBy>User</cp:lastModifiedBy>
  <cp:revision>79</cp:revision>
  <dcterms:created xsi:type="dcterms:W3CDTF">2016-02-09T14:31:37Z</dcterms:created>
  <dcterms:modified xsi:type="dcterms:W3CDTF">2019-11-14T10:58:39Z</dcterms:modified>
</cp:coreProperties>
</file>